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61" r:id="rId1"/>
  </p:sldMasterIdLst>
  <p:notesMasterIdLst>
    <p:notesMasterId r:id="rId10"/>
  </p:notesMasterIdLst>
  <p:sldIdLst>
    <p:sldId id="598" r:id="rId2"/>
    <p:sldId id="587" r:id="rId3"/>
    <p:sldId id="589" r:id="rId4"/>
    <p:sldId id="599" r:id="rId5"/>
    <p:sldId id="588" r:id="rId6"/>
    <p:sldId id="591" r:id="rId7"/>
    <p:sldId id="600" r:id="rId8"/>
    <p:sldId id="497" r:id="rId9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1pPr>
    <a:lvl2pPr marL="4572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2pPr>
    <a:lvl3pPr marL="9144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3pPr>
    <a:lvl4pPr marL="13716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4pPr>
    <a:lvl5pPr marL="1828800" algn="ctr" rtl="0" fontAlgn="base">
      <a:spcBef>
        <a:spcPct val="0"/>
      </a:spcBef>
      <a:spcAft>
        <a:spcPct val="0"/>
      </a:spcAft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5pPr>
    <a:lvl6pPr marL="22860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6pPr>
    <a:lvl7pPr marL="27432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7pPr>
    <a:lvl8pPr marL="32004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8pPr>
    <a:lvl9pPr marL="3657600" algn="l" defTabSz="457200" rtl="0" eaLnBrk="1" latinLnBrk="0" hangingPunct="1">
      <a:defRPr sz="3200" kern="1200">
        <a:solidFill>
          <a:srgbClr val="4A7594"/>
        </a:solidFill>
        <a:latin typeface="Helvetica Neue Bold Condensed" charset="0"/>
        <a:ea typeface="ヒラギノ角ゴ ProN W6" charset="0"/>
        <a:cs typeface="ヒラギノ角ゴ ProN W6" charset="0"/>
        <a:sym typeface="Helvetica Neue Bold Condensed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94393" autoAdjust="0"/>
  </p:normalViewPr>
  <p:slideViewPr>
    <p:cSldViewPr>
      <p:cViewPr varScale="1">
        <p:scale>
          <a:sx n="58" d="100"/>
          <a:sy n="58" d="100"/>
        </p:scale>
        <p:origin x="208" y="680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32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Gill Sans MT" panose="020B0502020104020203" pitchFamily="34" charset="77"/>
              </a:defRPr>
            </a:lvl1pPr>
          </a:lstStyle>
          <a:p>
            <a:fld id="{3ECB703B-55A8-CB49-B806-4B4D31A981B5}" type="datetimeFigureOut">
              <a:rPr lang="en-US" smtClean="0"/>
              <a:pPr/>
              <a:t>6/2/23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Gill Sans MT" panose="020B0502020104020203" pitchFamily="34" charset="77"/>
              </a:defRPr>
            </a:lvl1pPr>
          </a:lstStyle>
          <a:p>
            <a:fld id="{6FB31AFA-1213-A14C-91BC-540C88A910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650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B31AFA-1213-A14C-91BC-540C88A9104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889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630" y="3394480"/>
            <a:ext cx="9869540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4875" y="6190285"/>
            <a:ext cx="7255053" cy="176340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70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 algn="ctr">
              <a:buNone/>
              <a:defRPr sz="2702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66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9986" y="1332992"/>
            <a:ext cx="1498974" cy="70876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4155" y="1332992"/>
            <a:ext cx="6707447" cy="70876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5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581" y="3394480"/>
            <a:ext cx="9870643" cy="2340864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497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74875" y="6190172"/>
            <a:ext cx="7255053" cy="1799228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702">
                <a:solidFill>
                  <a:schemeClr val="tx1"/>
                </a:solidFill>
              </a:defRPr>
            </a:lvl1pPr>
            <a:lvl2pPr marL="650230" indent="0">
              <a:buNone/>
              <a:defRPr sz="2702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1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7630" y="3751885"/>
            <a:ext cx="4676299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0870" y="3751885"/>
            <a:ext cx="4679845" cy="4411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14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629" y="3290218"/>
            <a:ext cx="4676301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629" y="4470400"/>
            <a:ext cx="4676301" cy="3693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60870" y="4470400"/>
            <a:ext cx="4679845" cy="369319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760870" y="3290218"/>
            <a:ext cx="4679845" cy="100136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702" b="0" cap="all" spc="142" baseline="0">
                <a:solidFill>
                  <a:schemeClr val="tx2"/>
                </a:solidFill>
              </a:defRPr>
            </a:lvl1pPr>
            <a:lvl2pPr marL="650230" indent="0">
              <a:buNone/>
              <a:defRPr sz="2702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6518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4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74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502400" y="0"/>
            <a:ext cx="65024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222" y="3191224"/>
            <a:ext cx="4679956" cy="1623462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85152" y="1144423"/>
            <a:ext cx="5136896" cy="7464755"/>
          </a:xfrm>
        </p:spPr>
        <p:txBody>
          <a:bodyPr>
            <a:normAutofit/>
          </a:bodyPr>
          <a:lstStyle>
            <a:lvl1pPr>
              <a:defRPr sz="2702">
                <a:solidFill>
                  <a:schemeClr val="tx1"/>
                </a:solidFill>
              </a:defRPr>
            </a:lvl1pPr>
            <a:lvl2pPr>
              <a:defRPr sz="2276">
                <a:solidFill>
                  <a:schemeClr val="tx1"/>
                </a:solidFill>
              </a:defRPr>
            </a:lvl2pPr>
            <a:lvl3pPr>
              <a:defRPr sz="2276">
                <a:solidFill>
                  <a:schemeClr val="tx1"/>
                </a:solidFill>
              </a:defRPr>
            </a:lvl3pPr>
            <a:lvl4pPr>
              <a:defRPr sz="2276">
                <a:solidFill>
                  <a:schemeClr val="tx1"/>
                </a:solidFill>
              </a:defRPr>
            </a:lvl4pPr>
            <a:lvl5pPr>
              <a:defRPr sz="2276">
                <a:solidFill>
                  <a:schemeClr val="tx1"/>
                </a:solidFill>
              </a:defRPr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2"/>
            <a:ext cx="4047744" cy="312040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911222" y="8869274"/>
            <a:ext cx="5413544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892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336" y="3191222"/>
            <a:ext cx="4681728" cy="16256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98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02401" y="0"/>
            <a:ext cx="6508904" cy="97536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4551">
                <a:solidFill>
                  <a:schemeClr val="tx1"/>
                </a:solidFill>
              </a:defRPr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7328" y="5048774"/>
            <a:ext cx="4047744" cy="312040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133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8C1B375-16D5-F343-9C0E-AD3735F106C7}" type="datetimeFigureOut">
              <a:rPr lang="en-US" smtClean="0"/>
              <a:t>6/2/23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910336" y="8869274"/>
            <a:ext cx="5409997" cy="455168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9E6DF-D4C8-A448-A59B-32DEB307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4154" y="1372006"/>
            <a:ext cx="8444807" cy="1690624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4154" y="3751887"/>
            <a:ext cx="8444807" cy="4411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03385" y="8872983"/>
            <a:ext cx="2937330" cy="4607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fld id="{C8C1B375-16D5-F343-9C0E-AD3735F106C7}" type="datetimeFigureOut">
              <a:rPr lang="en-US" smtClean="0"/>
              <a:pPr/>
              <a:t>6/2/23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67629" y="8869274"/>
            <a:ext cx="6480589" cy="455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 b="0" i="0">
                <a:solidFill>
                  <a:schemeClr val="tx1">
                    <a:alpha val="70000"/>
                  </a:schemeClr>
                </a:solidFill>
                <a:latin typeface="Gill Sans MT" panose="020B0502020104020203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19270" y="8843264"/>
            <a:ext cx="520192" cy="520192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564" b="0" i="0" spc="0" baseline="0">
                <a:solidFill>
                  <a:srgbClr val="FFFFFF"/>
                </a:solidFill>
                <a:latin typeface="Gill Sans MT" panose="020B0502020104020203" pitchFamily="34" charset="77"/>
              </a:defRPr>
            </a:lvl1pPr>
          </a:lstStyle>
          <a:p>
            <a:fld id="{23C9E6DF-D4C8-A448-A59B-32DEB3070F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78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</p:sldLayoutIdLst>
  <p:txStyles>
    <p:titleStyle>
      <a:lvl1pPr algn="ctr" defTabSz="1300460" rtl="0" eaLnBrk="1" latinLnBrk="0" hangingPunct="1">
        <a:lnSpc>
          <a:spcPct val="90000"/>
        </a:lnSpc>
        <a:spcBef>
          <a:spcPct val="0"/>
        </a:spcBef>
        <a:buNone/>
        <a:defRPr sz="3698" kern="1200" cap="all" spc="284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5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5023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7534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00460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625575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869411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6pPr>
      <a:lvl7pPr marL="2113247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7pPr>
      <a:lvl8pPr marL="2357083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00919" indent="-325115" algn="l" defTabSz="1300460" rtl="0" eaLnBrk="1" latinLnBrk="0" hangingPunct="1">
        <a:lnSpc>
          <a:spcPct val="100000"/>
        </a:lnSpc>
        <a:spcBef>
          <a:spcPts val="1422"/>
        </a:spcBef>
        <a:buClr>
          <a:schemeClr val="accent2"/>
        </a:buClr>
        <a:buFont typeface="Arial" panose="020B0604020202020204" pitchFamily="34" charset="0"/>
        <a:buChar char="•"/>
        <a:defRPr sz="2276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5091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4FEB5-D59A-1E4E-B268-EA401D5C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9996" y="990600"/>
            <a:ext cx="8444807" cy="16906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br>
              <a:rPr lang="en-US" dirty="0"/>
            </a:br>
            <a:r>
              <a:rPr lang="en-US" sz="4700" dirty="0"/>
              <a:t>KNN algorithm</a:t>
            </a:r>
            <a:br>
              <a:rPr lang="en-US" sz="4700" dirty="0"/>
            </a:br>
            <a:r>
              <a:rPr lang="en-US" sz="4700" dirty="0"/>
              <a:t>(K NEAREST NEIGHBORS) </a:t>
            </a:r>
            <a:br>
              <a:rPr lang="en-US" sz="4700" dirty="0"/>
            </a:br>
            <a:endParaRPr lang="en-US" sz="4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7E42E4-02B9-CF49-A9A5-A721DCC0D8D4}"/>
              </a:ext>
            </a:extLst>
          </p:cNvPr>
          <p:cNvSpPr/>
          <p:nvPr/>
        </p:nvSpPr>
        <p:spPr>
          <a:xfrm>
            <a:off x="1549401" y="3429000"/>
            <a:ext cx="104394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j-lt"/>
              </a:rPr>
              <a:t>Simple, yet powerful!</a:t>
            </a:r>
          </a:p>
          <a:p>
            <a:pPr algn="l"/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dirty="0">
                <a:solidFill>
                  <a:schemeClr val="tx1"/>
                </a:solidFill>
                <a:latin typeface="+mj-lt"/>
              </a:rPr>
              <a:t>Only one parameter: k (a small integer) </a:t>
            </a:r>
          </a:p>
          <a:p>
            <a:pPr algn="l"/>
            <a:endParaRPr lang="en-US" dirty="0">
              <a:solidFill>
                <a:schemeClr val="tx1"/>
              </a:solidFill>
              <a:latin typeface="+mj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j-lt"/>
              </a:rPr>
              <a:t>To make a prediction for a new object, find 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k closest examples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in training set </a:t>
            </a:r>
          </a:p>
          <a:p>
            <a:pPr algn="l"/>
            <a:endParaRPr lang="en-US" dirty="0">
              <a:solidFill>
                <a:schemeClr val="tx1"/>
              </a:solidFill>
              <a:latin typeface="+mj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j-lt"/>
              </a:rPr>
              <a:t>For classification problems, output the majority class </a:t>
            </a:r>
          </a:p>
          <a:p>
            <a:pPr algn="l"/>
            <a:endParaRPr lang="en-US" dirty="0">
              <a:solidFill>
                <a:schemeClr val="tx1"/>
              </a:solidFill>
              <a:latin typeface="+mj-lt"/>
            </a:endParaRPr>
          </a:p>
          <a:p>
            <a:pPr algn="l"/>
            <a:r>
              <a:rPr lang="en-US" dirty="0">
                <a:solidFill>
                  <a:schemeClr val="tx1"/>
                </a:solidFill>
                <a:latin typeface="+mj-lt"/>
              </a:rPr>
              <a:t>For regression problems, output the mean of the target property </a:t>
            </a:r>
            <a:endParaRPr lang="en-US" dirty="0"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77253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3981-5B9C-714C-9A69-791EFB2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78" y="2057400"/>
            <a:ext cx="4322655" cy="4343400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pPr defTabSz="914400"/>
            <a:r>
              <a:rPr lang="en-US" sz="3000" spc="200" dirty="0">
                <a:solidFill>
                  <a:srgbClr val="262626"/>
                </a:solidFill>
              </a:rPr>
              <a:t>Let’s assume that we have coordinates x and y as features,</a:t>
            </a:r>
            <a:br>
              <a:rPr lang="en-US" sz="3000" spc="200" dirty="0">
                <a:solidFill>
                  <a:srgbClr val="262626"/>
                </a:solidFill>
              </a:rPr>
            </a:br>
            <a:r>
              <a:rPr lang="en-US" sz="3000" spc="200" dirty="0">
                <a:solidFill>
                  <a:srgbClr val="262626"/>
                </a:solidFill>
              </a:rPr>
              <a:t>and we want to predict the color.</a:t>
            </a:r>
            <a:br>
              <a:rPr lang="en-US" sz="3000" spc="200" dirty="0">
                <a:solidFill>
                  <a:srgbClr val="262626"/>
                </a:solidFill>
              </a:rPr>
            </a:br>
            <a:br>
              <a:rPr lang="en-US" sz="3000" spc="200" dirty="0">
                <a:solidFill>
                  <a:srgbClr val="262626"/>
                </a:solidFill>
              </a:rPr>
            </a:br>
            <a:r>
              <a:rPr lang="en-US" sz="3000" spc="200" dirty="0">
                <a:solidFill>
                  <a:srgbClr val="262626"/>
                </a:solidFill>
              </a:rPr>
              <a:t>how would that work?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FF2944-16D8-D34F-B931-CF8D39928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334" y="1315652"/>
            <a:ext cx="6674714" cy="66747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A3C7218-E2C5-774D-834C-C13D98ACE543}"/>
              </a:ext>
            </a:extLst>
          </p:cNvPr>
          <p:cNvSpPr txBox="1"/>
          <p:nvPr/>
        </p:nvSpPr>
        <p:spPr>
          <a:xfrm>
            <a:off x="1630267" y="6819641"/>
            <a:ext cx="24472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odd is better!</a:t>
            </a:r>
          </a:p>
        </p:txBody>
      </p:sp>
    </p:spTree>
    <p:extLst>
      <p:ext uri="{BB962C8B-B14F-4D97-AF65-F5344CB8AC3E}">
        <p14:creationId xmlns:p14="http://schemas.microsoft.com/office/powerpoint/2010/main" val="160554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3981-5B9C-714C-9A69-791EFB2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78" y="2057400"/>
            <a:ext cx="4322655" cy="4343400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pPr defTabSz="914400"/>
            <a:r>
              <a:rPr lang="en-US" sz="3000" spc="200" dirty="0">
                <a:solidFill>
                  <a:srgbClr val="262626"/>
                </a:solidFill>
              </a:rPr>
              <a:t>Let’s assume that we have coordinates x and y as features,</a:t>
            </a:r>
            <a:br>
              <a:rPr lang="en-US" sz="3000" spc="200" dirty="0">
                <a:solidFill>
                  <a:srgbClr val="262626"/>
                </a:solidFill>
              </a:rPr>
            </a:br>
            <a:br>
              <a:rPr lang="en-US" sz="3000" spc="200" dirty="0">
                <a:solidFill>
                  <a:srgbClr val="262626"/>
                </a:solidFill>
              </a:rPr>
            </a:br>
            <a:br>
              <a:rPr lang="en-US" sz="3000" spc="200" dirty="0">
                <a:solidFill>
                  <a:srgbClr val="262626"/>
                </a:solidFill>
              </a:rPr>
            </a:br>
            <a:r>
              <a:rPr lang="en-US" sz="3000" spc="200" dirty="0">
                <a:solidFill>
                  <a:srgbClr val="262626"/>
                </a:solidFill>
              </a:rPr>
              <a:t>what value should we use for k?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FF2944-16D8-D34F-B931-CF8D39928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334" y="1315652"/>
            <a:ext cx="6674714" cy="667471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8C11682-79D4-7846-ADC1-175146B58FAE}"/>
              </a:ext>
            </a:extLst>
          </p:cNvPr>
          <p:cNvSpPr/>
          <p:nvPr/>
        </p:nvSpPr>
        <p:spPr>
          <a:xfrm>
            <a:off x="10464800" y="5029200"/>
            <a:ext cx="914400" cy="91440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8451A89-DEA5-FC4C-86FB-8E138E5D69E9}"/>
              </a:ext>
            </a:extLst>
          </p:cNvPr>
          <p:cNvSpPr>
            <a:spLocks noChangeAspect="1"/>
          </p:cNvSpPr>
          <p:nvPr/>
        </p:nvSpPr>
        <p:spPr>
          <a:xfrm>
            <a:off x="9931400" y="4419600"/>
            <a:ext cx="1981200" cy="198120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879D4E5-56EC-514B-80DF-1EBDF8B8791F}"/>
              </a:ext>
            </a:extLst>
          </p:cNvPr>
          <p:cNvCxnSpPr>
            <a:cxnSpLocks/>
          </p:cNvCxnSpPr>
          <p:nvPr/>
        </p:nvCxnSpPr>
        <p:spPr>
          <a:xfrm flipV="1">
            <a:off x="9474200" y="5649434"/>
            <a:ext cx="1295400" cy="235156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97DB246-DAAD-2C41-AC7D-B37874257320}"/>
              </a:ext>
            </a:extLst>
          </p:cNvPr>
          <p:cNvSpPr txBox="1"/>
          <p:nvPr/>
        </p:nvSpPr>
        <p:spPr>
          <a:xfrm>
            <a:off x="11000915" y="4608661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k =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B853E3-F5FC-E343-85EF-1F2CED867C6F}"/>
              </a:ext>
            </a:extLst>
          </p:cNvPr>
          <p:cNvSpPr txBox="1"/>
          <p:nvPr/>
        </p:nvSpPr>
        <p:spPr>
          <a:xfrm>
            <a:off x="11671291" y="5943600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k = 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3C7218-E2C5-774D-834C-C13D98ACE543}"/>
              </a:ext>
            </a:extLst>
          </p:cNvPr>
          <p:cNvSpPr txBox="1"/>
          <p:nvPr/>
        </p:nvSpPr>
        <p:spPr>
          <a:xfrm>
            <a:off x="1630267" y="6819641"/>
            <a:ext cx="24472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odd is better!</a:t>
            </a:r>
          </a:p>
        </p:txBody>
      </p:sp>
    </p:spTree>
    <p:extLst>
      <p:ext uri="{BB962C8B-B14F-4D97-AF65-F5344CB8AC3E}">
        <p14:creationId xmlns:p14="http://schemas.microsoft.com/office/powerpoint/2010/main" val="176334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2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999C3-59C4-7C4E-9574-EA2562752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316" y="1372006"/>
            <a:ext cx="3271400" cy="1690624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pPr defTabSz="914400"/>
            <a:r>
              <a:rPr lang="en-US" sz="2800" spc="200"/>
              <a:t>Tweakables!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C40E09-9EB9-F546-8D83-FEFAB4C7DE25}"/>
              </a:ext>
            </a:extLst>
          </p:cNvPr>
          <p:cNvSpPr txBox="1"/>
          <p:nvPr/>
        </p:nvSpPr>
        <p:spPr>
          <a:xfrm>
            <a:off x="856793" y="3751884"/>
            <a:ext cx="3268016" cy="46410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1) Choose neighborhood radius instead of k </a:t>
            </a:r>
          </a:p>
          <a:p>
            <a:pPr marL="514350"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  <a:p>
            <a:pPr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   2) Weigh different objects according to distance (inverse-distance weighing) </a:t>
            </a: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Any insights on the effects of 1) and 2)? </a:t>
            </a: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100FCB-8C19-9D46-851C-ECDACED95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901" y="1839324"/>
            <a:ext cx="6086246" cy="608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01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999C3-59C4-7C4E-9574-EA2562752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316" y="1372006"/>
            <a:ext cx="3271400" cy="1690624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pPr defTabSz="914400"/>
            <a:r>
              <a:rPr lang="en-US" sz="2800" spc="200"/>
              <a:t>Tweakables!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C40E09-9EB9-F546-8D83-FEFAB4C7DE25}"/>
              </a:ext>
            </a:extLst>
          </p:cNvPr>
          <p:cNvSpPr txBox="1"/>
          <p:nvPr/>
        </p:nvSpPr>
        <p:spPr>
          <a:xfrm>
            <a:off x="432522" y="3733800"/>
            <a:ext cx="4274008" cy="55445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1) Choose neighborhood radius instead of k </a:t>
            </a:r>
          </a:p>
          <a:p>
            <a:pPr marL="514350"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  <a:p>
            <a:pPr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   2) Weigh different objects according to distance (inverse-distance weighing) </a:t>
            </a: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Any insights on the effects of 1) and 2)? </a:t>
            </a: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If the data have non-uniform density, different choices will have different effects! Needs to be chosen via cross-validation (next unit). </a:t>
            </a:r>
          </a:p>
          <a:p>
            <a:pPr indent="-228600" algn="l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FCEA5EF1-4DA8-0E4E-9C5E-26488EB90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0800" y="1580088"/>
            <a:ext cx="6477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6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8340-721B-1A4C-913D-DA0D670D8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0" y="4031488"/>
            <a:ext cx="8444807" cy="1690624"/>
          </a:xfrm>
        </p:spPr>
        <p:txBody>
          <a:bodyPr>
            <a:normAutofit fontScale="90000"/>
          </a:bodyPr>
          <a:lstStyle/>
          <a:p>
            <a:r>
              <a:rPr lang="en-US" dirty="0"/>
              <a:t>we can now see how this works in code. </a:t>
            </a:r>
            <a:br>
              <a:rPr lang="en-US" dirty="0"/>
            </a:br>
            <a:r>
              <a:rPr lang="en-US" dirty="0"/>
              <a:t>Be ready for a surprise!</a:t>
            </a:r>
          </a:p>
        </p:txBody>
      </p:sp>
    </p:spTree>
    <p:extLst>
      <p:ext uri="{BB962C8B-B14F-4D97-AF65-F5344CB8AC3E}">
        <p14:creationId xmlns:p14="http://schemas.microsoft.com/office/powerpoint/2010/main" val="162277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0" y="685800"/>
            <a:ext cx="10728960" cy="1192585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77"/>
                <a:ea typeface="Helvetica Neue Condensed" charset="0"/>
                <a:cs typeface="Helvetica Neue Condensed" charset="0"/>
              </a:rPr>
              <a:t>DT vs KNN recap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85204" y="2133600"/>
            <a:ext cx="695254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MT" panose="020B0502020104020203" pitchFamily="34" charset="77"/>
              </a:rPr>
              <a:t>So far, we have looked at Decision Trees </a:t>
            </a:r>
          </a:p>
          <a:p>
            <a:r>
              <a:rPr lang="en-US" dirty="0">
                <a:latin typeface="Gill Sans MT" panose="020B0502020104020203" pitchFamily="34" charset="77"/>
              </a:rPr>
              <a:t>and k Nearest Neighbors algorithm.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21573" y="3530818"/>
            <a:ext cx="74798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Gill Sans MT" panose="020B0502020104020203" pitchFamily="34" charset="77"/>
              </a:rPr>
              <a:t>Let’s think about strengths and weaknesses.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0275" y="4724400"/>
            <a:ext cx="1158240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0070C0"/>
                </a:solidFill>
                <a:latin typeface="Gill Sans MT" panose="020B0502020104020203" pitchFamily="34" charset="77"/>
              </a:rPr>
              <a:t>Weaknesses:</a:t>
            </a:r>
          </a:p>
          <a:p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Both: they work well only if they have seen similar examples. </a:t>
            </a:r>
          </a:p>
          <a:p>
            <a:r>
              <a:rPr lang="en-US" sz="2600" dirty="0">
                <a:solidFill>
                  <a:srgbClr val="FF0000"/>
                </a:solidFill>
                <a:latin typeface="Gill Sans MT" panose="020B0502020104020203" pitchFamily="34" charset="77"/>
              </a:rPr>
              <a:t>Poor extrapolation properties</a:t>
            </a:r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, tend to “squeeze” distributions</a:t>
            </a:r>
          </a:p>
          <a:p>
            <a:endParaRPr lang="en-US" sz="2600" dirty="0">
              <a:solidFill>
                <a:schemeClr val="tx1"/>
              </a:solidFill>
              <a:latin typeface="Gill Sans MT" panose="020B0502020104020203" pitchFamily="34" charset="77"/>
            </a:endParaRPr>
          </a:p>
          <a:p>
            <a:r>
              <a:rPr lang="en-US" sz="26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kNN</a:t>
            </a:r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Gill Sans MT" panose="020B0502020104020203" pitchFamily="34" charset="77"/>
              </a:rPr>
              <a:t>needs scaling, </a:t>
            </a:r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otherwise one component may be dominant. </a:t>
            </a:r>
          </a:p>
          <a:p>
            <a:endParaRPr lang="en-US" sz="2600" dirty="0">
              <a:solidFill>
                <a:schemeClr val="tx1"/>
              </a:solidFill>
              <a:latin typeface="Gill Sans MT" panose="020B0502020104020203" pitchFamily="34" charset="77"/>
            </a:endParaRPr>
          </a:p>
          <a:p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DT: can only split along features, feature engineering quite important.</a:t>
            </a:r>
          </a:p>
          <a:p>
            <a:endParaRPr lang="en-US" sz="2600" dirty="0">
              <a:solidFill>
                <a:schemeClr val="tx1"/>
              </a:solidFill>
              <a:latin typeface="Gill Sans MT" panose="020B0502020104020203" pitchFamily="34" charset="77"/>
            </a:endParaRPr>
          </a:p>
          <a:p>
            <a:r>
              <a:rPr lang="en-US" sz="2600" dirty="0">
                <a:solidFill>
                  <a:srgbClr val="0070C0"/>
                </a:solidFill>
                <a:latin typeface="Gill Sans MT" panose="020B0502020104020203" pitchFamily="34" charset="77"/>
              </a:rPr>
              <a:t>Strengths: </a:t>
            </a:r>
          </a:p>
          <a:p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DT: Interpretable, </a:t>
            </a:r>
            <a:r>
              <a:rPr lang="en-US" sz="2600" dirty="0" err="1">
                <a:solidFill>
                  <a:schemeClr val="tx1"/>
                </a:solidFill>
                <a:latin typeface="Gill Sans MT" panose="020B0502020104020203" pitchFamily="34" charset="77"/>
              </a:rPr>
              <a:t>kNN</a:t>
            </a:r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: fast </a:t>
            </a:r>
          </a:p>
          <a:p>
            <a:r>
              <a:rPr lang="en-US" sz="2600" dirty="0">
                <a:solidFill>
                  <a:schemeClr val="tx1"/>
                </a:solidFill>
                <a:latin typeface="Gill Sans MT" panose="020B0502020104020203" pitchFamily="34" charset="77"/>
              </a:rPr>
              <a:t>Both: accurate if there is a well sampled learning set</a:t>
            </a:r>
          </a:p>
        </p:txBody>
      </p:sp>
    </p:spTree>
    <p:extLst>
      <p:ext uri="{BB962C8B-B14F-4D97-AF65-F5344CB8AC3E}">
        <p14:creationId xmlns:p14="http://schemas.microsoft.com/office/powerpoint/2010/main" val="274501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58614</TotalTime>
  <Pages>0</Pages>
  <Words>332</Words>
  <Characters>0</Characters>
  <Application>Microsoft Macintosh PowerPoint</Application>
  <PresentationFormat>Custom</PresentationFormat>
  <Lines>0</Lines>
  <Paragraphs>46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Helvetica Neue Bold Condensed</vt:lpstr>
      <vt:lpstr>Parcel</vt:lpstr>
      <vt:lpstr>PowerPoint Presentation</vt:lpstr>
      <vt:lpstr> KNN algorithm (K NEAREST NEIGHBORS)  </vt:lpstr>
      <vt:lpstr>Let’s assume that we have coordinates x and y as features, and we want to predict the color.  how would that work?</vt:lpstr>
      <vt:lpstr>Let’s assume that we have coordinates x and y as features,   what value should we use for k?</vt:lpstr>
      <vt:lpstr>Tweakables!</vt:lpstr>
      <vt:lpstr>Tweakables!</vt:lpstr>
      <vt:lpstr>we can now see how this works in code.  Be ready for a surprise!</vt:lpstr>
      <vt:lpstr>DT vs KNN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in Computational Astrophysics: Faraway Galaxies and Dark Energy </dc:title>
  <dc:subject/>
  <dc:creator/>
  <cp:keywords/>
  <dc:description/>
  <cp:lastModifiedBy>Viviana Acquaviva</cp:lastModifiedBy>
  <cp:revision>260</cp:revision>
  <cp:lastPrinted>2021-04-08T18:43:24Z</cp:lastPrinted>
  <dcterms:modified xsi:type="dcterms:W3CDTF">2023-06-02T16:16:00Z</dcterms:modified>
</cp:coreProperties>
</file>